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84" r:id="rId9"/>
    <p:sldId id="260" r:id="rId10"/>
    <p:sldId id="262" r:id="rId11"/>
    <p:sldId id="285" r:id="rId12"/>
    <p:sldId id="263" r:id="rId13"/>
    <p:sldId id="264" r:id="rId14"/>
    <p:sldId id="265" r:id="rId15"/>
    <p:sldId id="282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96B"/>
    <a:srgbClr val="95B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7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58696B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1A-471F-A49D-B9845D194B2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1A-471F-A49D-B9845D194B23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1A-471F-A49D-B9845D194B23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D1A-471F-A49D-B9845D194B23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D1A-471F-A49D-B9845D194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F5-48B4-8E20-2649BBF6A2E0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F5-48B4-8E20-2649BBF6A2E0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F5-48B4-8E20-2649BBF6A2E0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F5-48B4-8E20-2649BBF6A2E0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2BF5-48B4-8E20-2649BBF6A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41-4F19-A200-3CDDCDE14F2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41-4F19-A200-3CDDCDE14F2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41-4F19-A200-3CDDCDE14F2E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41-4F19-A200-3CDDCDE14F2E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4E41-4F19-A200-3CDDCDE14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95B8BF"/>
              </a:solidFill>
              <a:ln w="19050">
                <a:solidFill>
                  <a:srgbClr val="95B8B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E5-46E0-ACF5-E8745CC24E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95B8B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E5-46E0-ACF5-E8745CC24E65}"/>
              </c:ext>
            </c:extLst>
          </c:dPt>
          <c:dPt>
            <c:idx val="2"/>
            <c:bubble3D val="0"/>
            <c:spPr>
              <a:solidFill>
                <a:srgbClr val="95B8BF"/>
              </a:solidFill>
              <a:ln w="19050">
                <a:solidFill>
                  <a:srgbClr val="95B8B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E5-46E0-ACF5-E8745CC24E6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E5-46E0-ACF5-E8745CC24E65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AFE5-46E0-ACF5-E8745CC24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758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ng Contoso to the Competition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2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980936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73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89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5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1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/>
          <a:lstStyle>
            <a:lvl1pPr algn="r">
              <a:defRPr lang="en-US" sz="18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4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of Communication Tools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0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2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DCE26-8B90-4B2C-883A-D5FFC365BF8A}"/>
              </a:ext>
            </a:extLst>
          </p:cNvPr>
          <p:cNvSpPr txBox="1"/>
          <p:nvPr userDrawn="1"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9B274D2-774F-4C24-A448-1EFB461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05" y="3719150"/>
            <a:ext cx="4333088" cy="1596004"/>
          </a:xfrm>
        </p:spPr>
        <p:txBody>
          <a:bodyPr/>
          <a:lstStyle/>
          <a:p>
            <a:r>
              <a:rPr lang="en-US" dirty="0"/>
              <a:t>King County Real Estate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022D7CD-E026-4E29-BE4B-3FA7B1EB6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913" y="3429000"/>
            <a:ext cx="2459114" cy="3907465"/>
          </a:xfrm>
        </p:spPr>
        <p:txBody>
          <a:bodyPr/>
          <a:lstStyle/>
          <a:p>
            <a:pPr algn="l"/>
            <a:r>
              <a:rPr lang="en-US" sz="1400" b="1" dirty="0"/>
              <a:t>Team Alpha Tennent Stakeholder members:</a:t>
            </a:r>
          </a:p>
          <a:p>
            <a:pPr algn="l"/>
            <a:endParaRPr lang="en-US" sz="1050" dirty="0"/>
          </a:p>
          <a:p>
            <a:pPr algn="l"/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FLORENCE NGUUNI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JOSHUA RWANDA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LEAH KALUMBA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EDNA WANJIKU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STEPHANIE MBITHE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KINOTI MWENDA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EEB6582-6001-4276-8F87-1470B6FA1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9663" y="5791178"/>
            <a:ext cx="2459114" cy="685429"/>
          </a:xfrm>
        </p:spPr>
        <p:txBody>
          <a:bodyPr/>
          <a:lstStyle/>
          <a:p>
            <a:r>
              <a:rPr lang="en-US" dirty="0"/>
              <a:t>07/20/20XX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C2A9F9-42B2-4B17-B307-72DEB8C561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1304" b="21304"/>
          <a:stretch>
            <a:fillRect/>
          </a:stretch>
        </p:blipFill>
        <p:spPr>
          <a:xfrm>
            <a:off x="1776754" y="0"/>
            <a:ext cx="9605433" cy="3243127"/>
          </a:xfrm>
        </p:spPr>
      </p:pic>
    </p:spTree>
    <p:extLst>
      <p:ext uri="{BB962C8B-B14F-4D97-AF65-F5344CB8AC3E}">
        <p14:creationId xmlns:p14="http://schemas.microsoft.com/office/powerpoint/2010/main" val="14011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CB163A-DD49-4E4B-9289-C8ABBE6C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0" y="211667"/>
            <a:ext cx="5257799" cy="90195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b="1" noProof="0" dirty="0">
                <a:highlight>
                  <a:srgbClr val="95B8BF"/>
                </a:highlight>
              </a:rPr>
              <a:t>Proposed Solution</a:t>
            </a:r>
          </a:p>
        </p:txBody>
      </p:sp>
      <p:pic>
        <p:nvPicPr>
          <p:cNvPr id="173" name="Picture Placeholder 172" descr="A group of people raising their hands">
            <a:extLst>
              <a:ext uri="{FF2B5EF4-FFF2-40B4-BE49-F238E27FC236}">
                <a16:creationId xmlns:a16="http://schemas.microsoft.com/office/drawing/2014/main" id="{971515B1-92BF-428B-805A-F5D553228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311899" cy="6858000"/>
          </a:xfrm>
        </p:spPr>
      </p:pic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FB43F08-6A5D-4853-9EB0-FBB34B4D9C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11900" y="2192868"/>
            <a:ext cx="5257799" cy="2480732"/>
          </a:xfrm>
        </p:spPr>
        <p:txBody>
          <a:bodyPr/>
          <a:lstStyle/>
          <a:p>
            <a:r>
              <a:rPr lang="en-US" dirty="0"/>
              <a:t>Take risks to lead in product innovation​</a:t>
            </a:r>
          </a:p>
          <a:p>
            <a:r>
              <a:rPr lang="en-US" dirty="0"/>
              <a:t>Listen to customers and learn what they need​</a:t>
            </a:r>
          </a:p>
          <a:p>
            <a:r>
              <a:rPr lang="en-US" dirty="0"/>
              <a:t>Test with customers until you get the product right​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19EF3-D2C1-45EC-8BA2-EEA19200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01FCE-B074-45EF-A6F9-9CD2F11C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9C981-FFE0-4DE7-BCE3-2AFFA0D6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3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125" descr="A picture containing person, person, wearing glasses">
            <a:extLst>
              <a:ext uri="{FF2B5EF4-FFF2-40B4-BE49-F238E27FC236}">
                <a16:creationId xmlns:a16="http://schemas.microsoft.com/office/drawing/2014/main" id="{4A879786-6DC5-48E7-A9EF-D272F4E7CD4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347921B-775C-41FF-AD6F-5A1B2D38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5545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 descr="Man with black glasses smiling and looking to the left">
            <a:extLst>
              <a:ext uri="{FF2B5EF4-FFF2-40B4-BE49-F238E27FC236}">
                <a16:creationId xmlns:a16="http://schemas.microsoft.com/office/drawing/2014/main" id="{D8FB741E-E196-4ED6-96C5-60EC87B9ABC7}"/>
              </a:ext>
            </a:extLst>
          </p:cNvPr>
          <p:cNvSpPr/>
          <p:nvPr/>
        </p:nvSpPr>
        <p:spPr>
          <a:xfrm>
            <a:off x="5226244" y="-3328"/>
            <a:ext cx="6605397" cy="6860921"/>
          </a:xfrm>
          <a:custGeom>
            <a:avLst/>
            <a:gdLst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371975 w 6819900"/>
              <a:gd name="connsiteY14" fmla="*/ 742950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35617 w 6819900"/>
              <a:gd name="connsiteY14" fmla="*/ 788592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35617 w 6819900"/>
              <a:gd name="connsiteY14" fmla="*/ 788592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3998829 w 6819900"/>
              <a:gd name="connsiteY15" fmla="*/ 791276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44281 w 6819900"/>
              <a:gd name="connsiteY15" fmla="*/ 767113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44281 w 6819900"/>
              <a:gd name="connsiteY15" fmla="*/ 767113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25565 w 6819900"/>
              <a:gd name="connsiteY15" fmla="*/ 772482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62997 w 6819900"/>
              <a:gd name="connsiteY15" fmla="*/ 802015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51312 w 6819900"/>
              <a:gd name="connsiteY15" fmla="*/ 796148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42548 w 6819900"/>
              <a:gd name="connsiteY15" fmla="*/ 793214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219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00175 w 6819900"/>
              <a:gd name="connsiteY3" fmla="*/ 860183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285875 w 6819900"/>
              <a:gd name="connsiteY17" fmla="*/ 21983 h 6889508"/>
              <a:gd name="connsiteX0" fmla="*/ 1285875 w 6819900"/>
              <a:gd name="connsiteY0" fmla="*/ 219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77637 w 6819900"/>
              <a:gd name="connsiteY3" fmla="*/ 808454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285875 w 6819900"/>
              <a:gd name="connsiteY17" fmla="*/ 21983 h 6889508"/>
              <a:gd name="connsiteX0" fmla="*/ 1285875 w 6819900"/>
              <a:gd name="connsiteY0" fmla="*/ 219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285875 w 6819900"/>
              <a:gd name="connsiteY17" fmla="*/ 21983 h 6889508"/>
              <a:gd name="connsiteX0" fmla="*/ 1060495 w 6819900"/>
              <a:gd name="connsiteY0" fmla="*/ 122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060495 w 6819900"/>
              <a:gd name="connsiteY17" fmla="*/ 12283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15401 w 6819900"/>
              <a:gd name="connsiteY15" fmla="*/ 790280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15401 w 6819900"/>
              <a:gd name="connsiteY15" fmla="*/ 790280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09369 w 6819900"/>
              <a:gd name="connsiteY15" fmla="*/ 784413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09369 w 6819900"/>
              <a:gd name="connsiteY15" fmla="*/ 784413 h 6889508"/>
              <a:gd name="connsiteX16" fmla="*/ 4208955 w 6819900"/>
              <a:gd name="connsiteY16" fmla="*/ 648505 h 6889508"/>
              <a:gd name="connsiteX17" fmla="*/ 5161586 w 6819900"/>
              <a:gd name="connsiteY17" fmla="*/ 0 h 6889508"/>
              <a:gd name="connsiteX18" fmla="*/ 757842 w 6819900"/>
              <a:gd name="connsiteY18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09369 w 6819900"/>
              <a:gd name="connsiteY15" fmla="*/ 784413 h 6889508"/>
              <a:gd name="connsiteX16" fmla="*/ 4139390 w 6819900"/>
              <a:gd name="connsiteY16" fmla="*/ 638840 h 6889508"/>
              <a:gd name="connsiteX17" fmla="*/ 5161586 w 6819900"/>
              <a:gd name="connsiteY17" fmla="*/ 0 h 6889508"/>
              <a:gd name="connsiteX18" fmla="*/ 757842 w 6819900"/>
              <a:gd name="connsiteY18" fmla="*/ 9051 h 688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900" h="6889508">
                <a:moveTo>
                  <a:pt x="757842" y="9051"/>
                </a:moveTo>
                <a:lnTo>
                  <a:pt x="1447800" y="717308"/>
                </a:lnTo>
                <a:lnTo>
                  <a:pt x="1447800" y="717308"/>
                </a:lnTo>
                <a:lnTo>
                  <a:pt x="1395975" y="776122"/>
                </a:lnTo>
                <a:lnTo>
                  <a:pt x="971550" y="793508"/>
                </a:lnTo>
                <a:lnTo>
                  <a:pt x="171450" y="793508"/>
                </a:lnTo>
                <a:lnTo>
                  <a:pt x="0" y="793508"/>
                </a:lnTo>
                <a:lnTo>
                  <a:pt x="0" y="6889508"/>
                </a:lnTo>
                <a:lnTo>
                  <a:pt x="6819900" y="6889508"/>
                </a:lnTo>
                <a:lnTo>
                  <a:pt x="6819900" y="1184033"/>
                </a:lnTo>
                <a:lnTo>
                  <a:pt x="5172075" y="831608"/>
                </a:lnTo>
                <a:lnTo>
                  <a:pt x="4991100" y="755408"/>
                </a:lnTo>
                <a:lnTo>
                  <a:pt x="4629150" y="869708"/>
                </a:lnTo>
                <a:lnTo>
                  <a:pt x="4476750" y="869708"/>
                </a:lnTo>
                <a:cubicBezTo>
                  <a:pt x="4396372" y="843647"/>
                  <a:pt x="4417595" y="766575"/>
                  <a:pt x="4246312" y="783471"/>
                </a:cubicBezTo>
                <a:lnTo>
                  <a:pt x="4009369" y="784413"/>
                </a:lnTo>
                <a:lnTo>
                  <a:pt x="4139390" y="638840"/>
                </a:lnTo>
                <a:lnTo>
                  <a:pt x="5161586" y="0"/>
                </a:lnTo>
                <a:lnTo>
                  <a:pt x="757842" y="9051"/>
                </a:lnTo>
                <a:close/>
              </a:path>
            </a:pathLst>
          </a:custGeom>
          <a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B92578-BA63-47A9-A529-C8D672FC9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290" y="0"/>
            <a:ext cx="0" cy="2509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B150D-1315-4E18-9CC3-E374E921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Comparing Contoso to the competition​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668B644-7AFA-4167-9073-B9168870D2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08686" y="2921932"/>
            <a:ext cx="4114800" cy="1268810"/>
          </a:xfrm>
        </p:spPr>
        <p:txBody>
          <a:bodyPr/>
          <a:lstStyle/>
          <a:p>
            <a:r>
              <a:rPr lang="en-US" dirty="0"/>
              <a:t>Contoso empowers businesses to communicate efficiently with technology that’s simple and easy to use.​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DBD5CC10-FEFA-4566-B352-7ABA79D05B9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008686" y="4327267"/>
            <a:ext cx="4114800" cy="1268810"/>
          </a:xfrm>
        </p:spPr>
        <p:txBody>
          <a:bodyPr/>
          <a:lstStyle/>
          <a:p>
            <a:r>
              <a:rPr lang="en-US" dirty="0"/>
              <a:t>The competition also offers similar technology, but their tools aren't user friendly.​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338E1-92A6-4B9D-9D17-A0A56340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1EED4-8761-4D39-902B-6FC13A97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6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A2FA43-F948-4BB4-B8A4-454175EB0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History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6D2ED48-99ED-4F11-AD48-14B49AC026D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67200"/>
            <a:ext cx="1440088" cy="469597"/>
          </a:xfrm>
        </p:spPr>
        <p:txBody>
          <a:bodyPr/>
          <a:lstStyle/>
          <a:p>
            <a:r>
              <a:rPr lang="en-ZA" dirty="0"/>
              <a:t>Launch Contoso​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8CBCBDD7-51C5-49ED-9C76-3DE3C63BD0A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67200"/>
            <a:ext cx="1440088" cy="469597"/>
          </a:xfrm>
        </p:spPr>
        <p:txBody>
          <a:bodyPr/>
          <a:lstStyle/>
          <a:p>
            <a:r>
              <a:rPr lang="en-ZA" dirty="0"/>
              <a:t>Request</a:t>
            </a:r>
          </a:p>
          <a:p>
            <a:r>
              <a:rPr lang="en-ZA" dirty="0"/>
              <a:t>funding</a:t>
            </a:r>
            <a:r>
              <a:rPr lang="en-US" dirty="0"/>
              <a:t>​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FA33186B-FB94-467D-9F33-E62281D71DF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67200"/>
            <a:ext cx="1440088" cy="469597"/>
          </a:xfrm>
        </p:spPr>
        <p:txBody>
          <a:bodyPr/>
          <a:lstStyle/>
          <a:p>
            <a:r>
              <a:rPr lang="en-ZA" dirty="0"/>
              <a:t>Procure investments​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FCCA31-EE59-42F7-ACA5-70F578D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579888"/>
            <a:ext cx="6313957" cy="344415"/>
            <a:chOff x="2750737" y="2675138"/>
            <a:chExt cx="6313957" cy="34441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77275F0-3E4E-4241-9387-AAB373EA5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45E95F9-3F44-4B69-8A23-7AEEEB9C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FAF3F8-A5C1-455D-BE81-3794D41C5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14FB2AB-9FFF-4CFE-854A-A7FAFA46FCB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96804" y="2672211"/>
            <a:ext cx="10210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65799B-C9ED-4AF7-99B6-8AEEE40F44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09397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7570FA-A158-46AA-B42E-A416674A8F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09397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BBE9431-8784-4280-AE8C-CED8DDF9CB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093970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3CFFFAE-6814-48AE-A8A8-E6A944661D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09397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CFC5663-AFC0-4069-8980-5F1E7706ED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09397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EDAB0D-8731-4A3B-8B9A-9AC779BAB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09397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BCBA1AE-49A0-4018-8A1A-B3AABAC8CF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09397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13D4B13-FB8B-4D73-A905-26F8A33590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093970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84358C-9AD6-4A22-B192-4178166B87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09397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F9305E8-C40A-40BF-8B20-653B54AAFC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09397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4E8F3B0-7E31-44F5-BA40-AE06767F32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093970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2143E8F-5F09-445A-BC8A-0B6D9B004B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09397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54" name="Text Placeholder 153">
            <a:extLst>
              <a:ext uri="{FF2B5EF4-FFF2-40B4-BE49-F238E27FC236}">
                <a16:creationId xmlns:a16="http://schemas.microsoft.com/office/drawing/2014/main" id="{1EFAB460-4C0F-46A4-A33E-D2DC58D67EF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69787"/>
            <a:ext cx="1440088" cy="408780"/>
          </a:xfrm>
        </p:spPr>
        <p:txBody>
          <a:bodyPr/>
          <a:lstStyle/>
          <a:p>
            <a:r>
              <a:rPr lang="en-ZA" dirty="0"/>
              <a:t>Hire designers</a:t>
            </a:r>
            <a:r>
              <a:rPr lang="en-US" dirty="0"/>
              <a:t>​</a:t>
            </a:r>
          </a:p>
        </p:txBody>
      </p:sp>
      <p:sp>
        <p:nvSpPr>
          <p:cNvPr id="155" name="Text Placeholder 154">
            <a:extLst>
              <a:ext uri="{FF2B5EF4-FFF2-40B4-BE49-F238E27FC236}">
                <a16:creationId xmlns:a16="http://schemas.microsoft.com/office/drawing/2014/main" id="{27CC3CD1-FD6C-4BF0-A4C6-B8422B00271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69787"/>
            <a:ext cx="1440088" cy="408780"/>
          </a:xfrm>
        </p:spPr>
        <p:txBody>
          <a:bodyPr/>
          <a:lstStyle/>
          <a:p>
            <a:r>
              <a:rPr lang="en-ZA" dirty="0"/>
              <a:t>Open offices</a:t>
            </a:r>
            <a:r>
              <a:rPr lang="en-US" dirty="0"/>
              <a:t>​</a:t>
            </a:r>
          </a:p>
        </p:txBody>
      </p:sp>
      <p:sp>
        <p:nvSpPr>
          <p:cNvPr id="192" name="Text Placeholder 191">
            <a:extLst>
              <a:ext uri="{FF2B5EF4-FFF2-40B4-BE49-F238E27FC236}">
                <a16:creationId xmlns:a16="http://schemas.microsoft.com/office/drawing/2014/main" id="{55580E67-FF97-4756-9BB8-EDF3A8FAEA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69787"/>
            <a:ext cx="1440088" cy="408780"/>
          </a:xfrm>
        </p:spPr>
        <p:txBody>
          <a:bodyPr/>
          <a:lstStyle/>
          <a:p>
            <a:r>
              <a:rPr lang="en-ZA" dirty="0"/>
              <a:t>Start development</a:t>
            </a:r>
            <a:r>
              <a:rPr lang="en-US" dirty="0"/>
              <a:t>​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E6F441-6050-4EB9-9187-9AE1E6FA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316668"/>
            <a:ext cx="7895340" cy="344415"/>
            <a:chOff x="2749477" y="4411918"/>
            <a:chExt cx="7895340" cy="34441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8DD4F5-BC37-49CD-A088-6E01D0AE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0E11F-CA9D-4DE5-922A-4F5C54046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20B9AA-A54B-4C64-A373-BB5BB8CBE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05D2580-8442-4285-A59A-A404D29405A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6804" y="4361409"/>
            <a:ext cx="10210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1619669-E134-4AC0-A4E3-D377BB6312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7957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3E477F5-5A55-4AB2-A622-896CACFC5F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7957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059E716-6659-433E-B7BF-C6A645716D6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795797"/>
            <a:ext cx="495300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8283CDB-34F1-45AC-AE32-7137CCDFB7B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7957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10A753E-D8C0-470E-B8E9-A900778E0E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7957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8569248-14EC-414F-81CD-1CCF576D95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7957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7CA94C6-22C1-4A75-AFD3-91E25661D1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7957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234D704-CB58-45E0-B2E0-E2E21E330E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795797"/>
            <a:ext cx="49530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49550E1-3386-43EF-9EC4-9CEFAE24E57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7957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648AA1E-978E-4C5F-B03B-EA65903D0A3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7957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F77A274-54B7-4EE8-8638-9C16D14992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795797"/>
            <a:ext cx="49530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1969917-5449-4ECF-9E45-E7415CE6BA6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7957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1623F8-6B94-407F-A2D9-DA486A496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599430"/>
            <a:ext cx="8510121" cy="0"/>
            <a:chOff x="1504814" y="2488864"/>
            <a:chExt cx="8510121" cy="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0B619-5ADE-48B3-8810-EDA2A0E092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A308CB1-AAC2-445F-9321-744332C160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97B606-3509-4F1C-8342-39DE1A3803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35A8637-235A-4ABD-AAD4-EF36C5E82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5EE4E2-B601-4A0D-9BB4-F795C07E2D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93B18B-1819-4F01-B4D8-16BE6F1D63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C3EC66B-902F-4B85-B6EE-462E20B9B3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B91716-CD02-4B31-A81B-C3E8EC9DC8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A3E5806-FB1F-455A-9525-FEFAB1E7B8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8C65EC-810E-4C3B-B51B-46D60FCA18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FE2078-2047-4827-A96C-F36B933F16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2AE00A-734F-426E-B9CA-5261C9D2B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04376"/>
            <a:ext cx="8858463" cy="174171"/>
            <a:chOff x="1835966" y="4162015"/>
            <a:chExt cx="8858463" cy="174171"/>
          </a:xfrm>
        </p:grpSpPr>
        <p:sp>
          <p:nvSpPr>
            <p:cNvPr id="61" name="Oval 234">
              <a:extLst>
                <a:ext uri="{FF2B5EF4-FFF2-40B4-BE49-F238E27FC236}">
                  <a16:creationId xmlns:a16="http://schemas.microsoft.com/office/drawing/2014/main" id="{ED4F91A3-78ED-4612-97CB-F4C90FB0E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236">
              <a:extLst>
                <a:ext uri="{FF2B5EF4-FFF2-40B4-BE49-F238E27FC236}">
                  <a16:creationId xmlns:a16="http://schemas.microsoft.com/office/drawing/2014/main" id="{316F6D5C-8077-461E-9536-3ED3D2F9A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238">
              <a:extLst>
                <a:ext uri="{FF2B5EF4-FFF2-40B4-BE49-F238E27FC236}">
                  <a16:creationId xmlns:a16="http://schemas.microsoft.com/office/drawing/2014/main" id="{B6A33B9F-DAC5-4B33-A82E-0B3BADC54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240">
              <a:extLst>
                <a:ext uri="{FF2B5EF4-FFF2-40B4-BE49-F238E27FC236}">
                  <a16:creationId xmlns:a16="http://schemas.microsoft.com/office/drawing/2014/main" id="{38CEBE86-3F30-429B-A97C-F5553C36D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242">
              <a:extLst>
                <a:ext uri="{FF2B5EF4-FFF2-40B4-BE49-F238E27FC236}">
                  <a16:creationId xmlns:a16="http://schemas.microsoft.com/office/drawing/2014/main" id="{EFFF9285-6F20-4391-B850-ED21D5D1D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244">
              <a:extLst>
                <a:ext uri="{FF2B5EF4-FFF2-40B4-BE49-F238E27FC236}">
                  <a16:creationId xmlns:a16="http://schemas.microsoft.com/office/drawing/2014/main" id="{376682E9-7B6C-4EC3-BBAD-6CB29C9A1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246">
              <a:extLst>
                <a:ext uri="{FF2B5EF4-FFF2-40B4-BE49-F238E27FC236}">
                  <a16:creationId xmlns:a16="http://schemas.microsoft.com/office/drawing/2014/main" id="{5FA92D94-99FC-4817-B0DD-8D78B4A9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248">
              <a:extLst>
                <a:ext uri="{FF2B5EF4-FFF2-40B4-BE49-F238E27FC236}">
                  <a16:creationId xmlns:a16="http://schemas.microsoft.com/office/drawing/2014/main" id="{1BD8F001-5E0D-465B-9B66-8B01D786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250">
              <a:extLst>
                <a:ext uri="{FF2B5EF4-FFF2-40B4-BE49-F238E27FC236}">
                  <a16:creationId xmlns:a16="http://schemas.microsoft.com/office/drawing/2014/main" id="{D1762A72-5C48-434C-A525-45260DC10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252">
              <a:extLst>
                <a:ext uri="{FF2B5EF4-FFF2-40B4-BE49-F238E27FC236}">
                  <a16:creationId xmlns:a16="http://schemas.microsoft.com/office/drawing/2014/main" id="{B34622F7-4465-478F-8173-4770ACB00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254">
              <a:extLst>
                <a:ext uri="{FF2B5EF4-FFF2-40B4-BE49-F238E27FC236}">
                  <a16:creationId xmlns:a16="http://schemas.microsoft.com/office/drawing/2014/main" id="{28C20F0D-49D4-4AD4-980D-EF722F165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256">
              <a:extLst>
                <a:ext uri="{FF2B5EF4-FFF2-40B4-BE49-F238E27FC236}">
                  <a16:creationId xmlns:a16="http://schemas.microsoft.com/office/drawing/2014/main" id="{03E5FE08-FC48-4C93-9F17-D012A6EDE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150F9AA-6A16-40C5-9310-94B1EF2AB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03878"/>
            <a:ext cx="8510121" cy="0"/>
            <a:chOff x="1504814" y="2488864"/>
            <a:chExt cx="8510121" cy="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319387A-1E3E-47B7-B40B-E218BAEF7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E040253-E7E5-48F6-8077-03B4C18B80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4F312FB-15A4-4452-9608-84BDFDE76B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6C19E9C-DC05-4AC2-8CC7-36E75590F6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C097C18-68BF-4A87-8DF2-454A614A76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4E76F32-8705-4877-B5A3-8D3CA7E3C5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B343F77-DB67-4809-AD8A-479DF66E76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0DE5F8F-8355-4F62-9E83-521405AD6A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69A8F57-F50F-4A3A-A65C-CA207333D0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B2596FF-265D-472C-92B7-65FFA50297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408394A-E928-4D8E-93CE-A0641087CD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32B2F8-7E96-40D2-8917-3F3A9EAB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808151"/>
            <a:ext cx="8858463" cy="174171"/>
            <a:chOff x="1835966" y="4162015"/>
            <a:chExt cx="8858463" cy="174171"/>
          </a:xfrm>
        </p:grpSpPr>
        <p:sp>
          <p:nvSpPr>
            <p:cNvPr id="87" name="Oval 234">
              <a:extLst>
                <a:ext uri="{FF2B5EF4-FFF2-40B4-BE49-F238E27FC236}">
                  <a16:creationId xmlns:a16="http://schemas.microsoft.com/office/drawing/2014/main" id="{133610CE-BAC3-4F9B-A67E-68E4F0DFB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36">
              <a:extLst>
                <a:ext uri="{FF2B5EF4-FFF2-40B4-BE49-F238E27FC236}">
                  <a16:creationId xmlns:a16="http://schemas.microsoft.com/office/drawing/2014/main" id="{40BD6515-0D02-4705-85FC-F9C356B2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38">
              <a:extLst>
                <a:ext uri="{FF2B5EF4-FFF2-40B4-BE49-F238E27FC236}">
                  <a16:creationId xmlns:a16="http://schemas.microsoft.com/office/drawing/2014/main" id="{2CA8D616-A989-4806-980B-28EAC1B38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0">
              <a:extLst>
                <a:ext uri="{FF2B5EF4-FFF2-40B4-BE49-F238E27FC236}">
                  <a16:creationId xmlns:a16="http://schemas.microsoft.com/office/drawing/2014/main" id="{240D86DE-4380-4F08-ABBC-617B49FF2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42">
              <a:extLst>
                <a:ext uri="{FF2B5EF4-FFF2-40B4-BE49-F238E27FC236}">
                  <a16:creationId xmlns:a16="http://schemas.microsoft.com/office/drawing/2014/main" id="{398EE22A-C3C3-4467-91CE-DDF1F1DA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44">
              <a:extLst>
                <a:ext uri="{FF2B5EF4-FFF2-40B4-BE49-F238E27FC236}">
                  <a16:creationId xmlns:a16="http://schemas.microsoft.com/office/drawing/2014/main" id="{28868900-80C8-4859-B7CB-2A75F3178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6">
              <a:extLst>
                <a:ext uri="{FF2B5EF4-FFF2-40B4-BE49-F238E27FC236}">
                  <a16:creationId xmlns:a16="http://schemas.microsoft.com/office/drawing/2014/main" id="{88DF167B-B247-45A9-B88A-C1F196E3B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8">
              <a:extLst>
                <a:ext uri="{FF2B5EF4-FFF2-40B4-BE49-F238E27FC236}">
                  <a16:creationId xmlns:a16="http://schemas.microsoft.com/office/drawing/2014/main" id="{AA95D070-96CA-4C48-83AC-5FCEBBD79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F5E376AC-4F77-4141-92D8-3B0651950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52">
              <a:extLst>
                <a:ext uri="{FF2B5EF4-FFF2-40B4-BE49-F238E27FC236}">
                  <a16:creationId xmlns:a16="http://schemas.microsoft.com/office/drawing/2014/main" id="{B8EF397C-4E18-46D8-81BF-98013DA39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54">
              <a:extLst>
                <a:ext uri="{FF2B5EF4-FFF2-40B4-BE49-F238E27FC236}">
                  <a16:creationId xmlns:a16="http://schemas.microsoft.com/office/drawing/2014/main" id="{58DE5AA1-7E30-4C58-9DBC-71D29D756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6">
              <a:extLst>
                <a:ext uri="{FF2B5EF4-FFF2-40B4-BE49-F238E27FC236}">
                  <a16:creationId xmlns:a16="http://schemas.microsoft.com/office/drawing/2014/main" id="{6843E8D5-0BC4-47E9-91D5-95EE13675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C81AE-64C7-4CF9-AAC5-6DBC2376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37646-A5C1-4AA8-A950-011F9E0F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60463-2898-41E8-BFBE-9A850540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43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78B530-904A-4FFB-B79F-DD0CA2B3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Key takeaways​</a:t>
            </a:r>
          </a:p>
        </p:txBody>
      </p:sp>
      <p:pic>
        <p:nvPicPr>
          <p:cNvPr id="85" name="Picture Placeholder 84" descr="Two people standing facing a crowd of people sitting">
            <a:extLst>
              <a:ext uri="{FF2B5EF4-FFF2-40B4-BE49-F238E27FC236}">
                <a16:creationId xmlns:a16="http://schemas.microsoft.com/office/drawing/2014/main" id="{CC75E66F-ADBD-4E16-81F9-B56DB21933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6FACBD-B244-4420-BE24-AD9110F31EC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01509" y="2431279"/>
            <a:ext cx="4288971" cy="3055121"/>
          </a:xfrm>
        </p:spPr>
        <p:txBody>
          <a:bodyPr/>
          <a:lstStyle/>
          <a:p>
            <a:r>
              <a:rPr lang="en-US" dirty="0"/>
              <a:t>Virtual communication is the future​</a:t>
            </a:r>
          </a:p>
          <a:p>
            <a:r>
              <a:rPr lang="en-US" dirty="0"/>
              <a:t>Contoso is leading in virtual communication​</a:t>
            </a:r>
          </a:p>
          <a:p>
            <a:r>
              <a:rPr lang="en-US" dirty="0"/>
              <a:t>Contoso helps businesses communicate effectively ​</a:t>
            </a:r>
          </a:p>
          <a:p>
            <a:r>
              <a:rPr lang="en-US" dirty="0"/>
              <a:t>Contoso is free to try and easy to use​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DC72E-F67F-4E02-970F-4AD237BB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074B0-90B9-4962-9F78-BF78A1A3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46AAD-28B2-40D4-8555-3F7B7675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1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D7DC7A-3B7F-410C-9B4A-818BD4FC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Tips for businesses​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29AC97-CEEF-4F49-9BAD-DD30A7E3B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09845" y="999340"/>
            <a:ext cx="5578870" cy="1408770"/>
          </a:xfrm>
        </p:spPr>
        <p:txBody>
          <a:bodyPr anchor="ctr"/>
          <a:lstStyle/>
          <a:p>
            <a:r>
              <a:rPr lang="en-US" dirty="0"/>
              <a:t>Take risks to lead in product innovation​</a:t>
            </a:r>
          </a:p>
          <a:p>
            <a:r>
              <a:rPr lang="en-US" dirty="0"/>
              <a:t>Listen to customers and learn what they need​</a:t>
            </a:r>
          </a:p>
          <a:p>
            <a:r>
              <a:rPr lang="en-US" dirty="0"/>
              <a:t>Test with customers until you get the product right​</a:t>
            </a:r>
          </a:p>
        </p:txBody>
      </p:sp>
      <p:pic>
        <p:nvPicPr>
          <p:cNvPr id="101" name="Picture Placeholder 100" descr="A close-up of a table with chairs">
            <a:extLst>
              <a:ext uri="{FF2B5EF4-FFF2-40B4-BE49-F238E27FC236}">
                <a16:creationId xmlns:a16="http://schemas.microsoft.com/office/drawing/2014/main" id="{5D77CEE8-2F2A-4FCD-A3D8-8648DAA430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04630"/>
            <a:ext cx="12192000" cy="4062247"/>
          </a:xfr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70C5C27B-32E5-4B40-A6B9-D41475D84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865AA-CEF3-49DC-A71E-BA01A20A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E40EF-072C-47F9-BAD4-39FD803AD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EDB3A-C068-4452-A16D-219DDA3D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9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D4D4E20-249C-406C-BD90-01BEC464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Call to action</a:t>
            </a:r>
          </a:p>
        </p:txBody>
      </p:sp>
      <p:pic>
        <p:nvPicPr>
          <p:cNvPr id="87" name="Picture Placeholder 86" descr="A person of a person clapping">
            <a:extLst>
              <a:ext uri="{FF2B5EF4-FFF2-40B4-BE49-F238E27FC236}">
                <a16:creationId xmlns:a16="http://schemas.microsoft.com/office/drawing/2014/main" id="{5B66E087-615D-4B7F-9491-E7B61FCBE4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311899" cy="6858000"/>
          </a:xfrm>
        </p:spPr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92C11CD2-BF1E-4CC9-83F6-2C46282A584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11900" y="3282850"/>
            <a:ext cx="5350010" cy="1030734"/>
          </a:xfrm>
        </p:spPr>
        <p:txBody>
          <a:bodyPr/>
          <a:lstStyle/>
          <a:p>
            <a:r>
              <a:rPr lang="en-US" dirty="0"/>
              <a:t>Contoso is the best technology platform on the market​</a:t>
            </a:r>
          </a:p>
          <a:p>
            <a:r>
              <a:rPr lang="en-US" dirty="0"/>
              <a:t>Download Contoso to try it out and provide feedback​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3EE37-CF09-4F5B-9420-2F83F2DE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AB2AE-A34B-483D-9A3B-6FF8FDB8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69419-8F34-4DA7-AE42-35392839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3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Placeholder 52" descr="A person with his hand on his chin">
            <a:extLst>
              <a:ext uri="{FF2B5EF4-FFF2-40B4-BE49-F238E27FC236}">
                <a16:creationId xmlns:a16="http://schemas.microsoft.com/office/drawing/2014/main" id="{0DA54412-8469-4051-A52D-3729F2410AD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94AB131-F9C1-48DB-AD3A-5C074FBC4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 descr="Man with yellow sweater and white dress shirt thinking">
            <a:extLst>
              <a:ext uri="{FF2B5EF4-FFF2-40B4-BE49-F238E27FC236}">
                <a16:creationId xmlns:a16="http://schemas.microsoft.com/office/drawing/2014/main" id="{96447938-7FB6-4750-890E-6E4730B33E84}"/>
              </a:ext>
            </a:extLst>
          </p:cNvPr>
          <p:cNvSpPr/>
          <p:nvPr/>
        </p:nvSpPr>
        <p:spPr>
          <a:xfrm>
            <a:off x="828974" y="32659"/>
            <a:ext cx="7461956" cy="6825341"/>
          </a:xfrm>
          <a:custGeom>
            <a:avLst/>
            <a:gdLst>
              <a:gd name="connsiteX0" fmla="*/ 2144889 w 7461956"/>
              <a:gd name="connsiteY0" fmla="*/ 0 h 6897511"/>
              <a:gd name="connsiteX1" fmla="*/ 2190045 w 7461956"/>
              <a:gd name="connsiteY1" fmla="*/ 609600 h 6897511"/>
              <a:gd name="connsiteX2" fmla="*/ 2144889 w 7461956"/>
              <a:gd name="connsiteY2" fmla="*/ 654756 h 6897511"/>
              <a:gd name="connsiteX3" fmla="*/ 2088445 w 7461956"/>
              <a:gd name="connsiteY3" fmla="*/ 722489 h 6897511"/>
              <a:gd name="connsiteX4" fmla="*/ 45156 w 7461956"/>
              <a:gd name="connsiteY4" fmla="*/ 722489 h 6897511"/>
              <a:gd name="connsiteX5" fmla="*/ 45156 w 7461956"/>
              <a:gd name="connsiteY5" fmla="*/ 6073422 h 6897511"/>
              <a:gd name="connsiteX6" fmla="*/ 0 w 7461956"/>
              <a:gd name="connsiteY6" fmla="*/ 6220178 h 6897511"/>
              <a:gd name="connsiteX7" fmla="*/ 56445 w 7461956"/>
              <a:gd name="connsiteY7" fmla="*/ 6310489 h 6897511"/>
              <a:gd name="connsiteX8" fmla="*/ 22578 w 7461956"/>
              <a:gd name="connsiteY8" fmla="*/ 6897511 h 6897511"/>
              <a:gd name="connsiteX9" fmla="*/ 7439378 w 7461956"/>
              <a:gd name="connsiteY9" fmla="*/ 6897511 h 6897511"/>
              <a:gd name="connsiteX10" fmla="*/ 7461956 w 7461956"/>
              <a:gd name="connsiteY10" fmla="*/ 6445956 h 6897511"/>
              <a:gd name="connsiteX11" fmla="*/ 7461956 w 7461956"/>
              <a:gd name="connsiteY11" fmla="*/ 6276622 h 6897511"/>
              <a:gd name="connsiteX12" fmla="*/ 7394222 w 7461956"/>
              <a:gd name="connsiteY12" fmla="*/ 6005689 h 6897511"/>
              <a:gd name="connsiteX13" fmla="*/ 7394222 w 7461956"/>
              <a:gd name="connsiteY13" fmla="*/ 745067 h 6897511"/>
              <a:gd name="connsiteX14" fmla="*/ 4346222 w 7461956"/>
              <a:gd name="connsiteY14" fmla="*/ 745067 h 6897511"/>
              <a:gd name="connsiteX15" fmla="*/ 4267200 w 7461956"/>
              <a:gd name="connsiteY15" fmla="*/ 654756 h 6897511"/>
              <a:gd name="connsiteX16" fmla="*/ 4131733 w 7461956"/>
              <a:gd name="connsiteY16" fmla="*/ 496711 h 6897511"/>
              <a:gd name="connsiteX17" fmla="*/ 4131733 w 7461956"/>
              <a:gd name="connsiteY17" fmla="*/ 33867 h 6897511"/>
              <a:gd name="connsiteX18" fmla="*/ 2144889 w 7461956"/>
              <a:gd name="connsiteY18" fmla="*/ 0 h 68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61956" h="6897511">
                <a:moveTo>
                  <a:pt x="2144889" y="0"/>
                </a:moveTo>
                <a:lnTo>
                  <a:pt x="2190045" y="609600"/>
                </a:lnTo>
                <a:lnTo>
                  <a:pt x="2144889" y="654756"/>
                </a:lnTo>
                <a:lnTo>
                  <a:pt x="2088445" y="722489"/>
                </a:lnTo>
                <a:lnTo>
                  <a:pt x="45156" y="722489"/>
                </a:lnTo>
                <a:lnTo>
                  <a:pt x="45156" y="6073422"/>
                </a:lnTo>
                <a:lnTo>
                  <a:pt x="0" y="6220178"/>
                </a:lnTo>
                <a:lnTo>
                  <a:pt x="56445" y="6310489"/>
                </a:lnTo>
                <a:lnTo>
                  <a:pt x="22578" y="6897511"/>
                </a:lnTo>
                <a:lnTo>
                  <a:pt x="7439378" y="6897511"/>
                </a:lnTo>
                <a:lnTo>
                  <a:pt x="7461956" y="6445956"/>
                </a:lnTo>
                <a:lnTo>
                  <a:pt x="7461956" y="6276622"/>
                </a:lnTo>
                <a:lnTo>
                  <a:pt x="7394222" y="6005689"/>
                </a:lnTo>
                <a:lnTo>
                  <a:pt x="7394222" y="745067"/>
                </a:lnTo>
                <a:lnTo>
                  <a:pt x="4346222" y="745067"/>
                </a:lnTo>
                <a:lnTo>
                  <a:pt x="4267200" y="654756"/>
                </a:lnTo>
                <a:lnTo>
                  <a:pt x="4131733" y="496711"/>
                </a:lnTo>
                <a:lnTo>
                  <a:pt x="4131733" y="33867"/>
                </a:lnTo>
                <a:lnTo>
                  <a:pt x="2144889" y="0"/>
                </a:lnTo>
                <a:close/>
              </a:path>
            </a:pathLst>
          </a:custGeom>
          <a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4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E9ED3E-A3FD-4FE3-BD8B-BC4B8C020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03075" y="0"/>
            <a:ext cx="0" cy="299117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948999-3956-4D11-B059-3699485A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A2679D-6071-424D-B3C5-5A49D6B5E46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78765" y="3267882"/>
            <a:ext cx="3193926" cy="2203224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1F7A7-FCB0-4470-8152-34B616A9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3933-5920-45A7-9855-27C887FB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5C0AD-B05B-4C54-AD82-229A2A39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1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B7E5B3-F6B1-4A5C-A942-9728FEC5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0FA35-FBFE-4B23-B0D5-ECBC4C90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360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B2324E-969D-4802-8BB3-E6EC3E22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825" y="1454077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Overview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9909120-B013-4872-BAFC-11D63AAAB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051170"/>
            <a:ext cx="6199617" cy="3532188"/>
          </a:xfrm>
        </p:spPr>
        <p:txBody>
          <a:bodyPr/>
          <a:lstStyle/>
          <a:p>
            <a:r>
              <a:rPr lang="en-US" dirty="0"/>
              <a:t>Overview : The purpose of this model is to predict price of houses in King county using meaningful interpretations from the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F794E-8D8D-4E1B-9A9D-F5A6A9E3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A5921-BFDC-41F2-85DA-24C802F2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65B6-F02E-4FF8-AEBC-BEFA35E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9B20BE9-4F51-49F0-97B6-071F127B6C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927" b="23927"/>
          <a:stretch>
            <a:fillRect/>
          </a:stretch>
        </p:blipFill>
        <p:spPr>
          <a:xfrm>
            <a:off x="7588155" y="3301318"/>
            <a:ext cx="1263702" cy="6096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44126-E48B-4D77-BD2C-8649E143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54" y="2961534"/>
            <a:ext cx="1659391" cy="12891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522AC2-037A-490F-9F23-C90365EB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207" y="2936757"/>
            <a:ext cx="1450344" cy="1289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5DFFEB-EADB-49A4-899C-5F5DB5B21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731" y="3251765"/>
            <a:ext cx="775230" cy="659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2E08FB-BFDD-488D-8857-B15B1D9B31FF}"/>
              </a:ext>
            </a:extLst>
          </p:cNvPr>
          <p:cNvSpPr txBox="1"/>
          <p:nvPr/>
        </p:nvSpPr>
        <p:spPr>
          <a:xfrm>
            <a:off x="952500" y="4225925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PREDICTION ACCURACY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EAFC73-52EB-4379-AD5F-2C6C2BEF4F0E}"/>
              </a:ext>
            </a:extLst>
          </p:cNvPr>
          <p:cNvSpPr txBox="1"/>
          <p:nvPr/>
        </p:nvSpPr>
        <p:spPr>
          <a:xfrm>
            <a:off x="3372694" y="4168731"/>
            <a:ext cx="1331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REAL ESTATE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55B19-5945-4733-9C3F-4277E91946AA}"/>
              </a:ext>
            </a:extLst>
          </p:cNvPr>
          <p:cNvSpPr txBox="1"/>
          <p:nvPr/>
        </p:nvSpPr>
        <p:spPr>
          <a:xfrm>
            <a:off x="5473700" y="4225925"/>
            <a:ext cx="1054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BCB5F-84C3-44E1-85E5-C09A7626F625}"/>
              </a:ext>
            </a:extLst>
          </p:cNvPr>
          <p:cNvSpPr txBox="1"/>
          <p:nvPr/>
        </p:nvSpPr>
        <p:spPr>
          <a:xfrm>
            <a:off x="7734300" y="4250702"/>
            <a:ext cx="170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AND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74400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C08035-0927-4E7F-9283-E58A6EE237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2235661"/>
            <a:ext cx="5399710" cy="4622339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B3BA1F-61EC-43EA-B954-8D7BA548F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0600" y="635000"/>
            <a:ext cx="6133077" cy="575002"/>
          </a:xfrm>
        </p:spPr>
        <p:txBody>
          <a:bodyPr/>
          <a:lstStyle/>
          <a:p>
            <a:r>
              <a:rPr lang="en-US" sz="1800" dirty="0"/>
              <a:t>Features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29BB73-6CD7-44AA-A8FE-669B7271B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73989" y="2521270"/>
            <a:ext cx="4834569" cy="43551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		 -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bedrooms 	- </a:t>
            </a:r>
            <a:r>
              <a:rPr lang="en-US" dirty="0" err="1"/>
              <a:t>condtion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bathrooms 	-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sqft_living	- sqft_basement',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floors		-  </a:t>
            </a:r>
            <a:r>
              <a:rPr lang="en-US" dirty="0" err="1"/>
              <a:t>yr_built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waterfront	-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Zipcode</a:t>
            </a:r>
            <a:r>
              <a:rPr lang="en-US" dirty="0"/>
              <a:t>            - Sale_year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Renovated       - log price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house_age</a:t>
            </a:r>
            <a:r>
              <a:rPr lang="en-US" dirty="0"/>
              <a:t>       - log(</a:t>
            </a:r>
            <a:r>
              <a:rPr lang="en-US" dirty="0" err="1"/>
              <a:t>yr_built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47E8C-1F0A-40EF-81C0-6BA51F14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AF1E4-56E5-40D1-BBF3-E9467213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2B1988-DF3B-414E-BEB4-BDE3F33E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337" y="770852"/>
            <a:ext cx="4136663" cy="65788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Actual Vs Predicted Price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27F41A1-E0EA-41B4-89AC-89D0C6C9DF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0562" y="1117600"/>
            <a:ext cx="5293260" cy="4737802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Mean absolute Error(mae) of the Train is 28.9% while the  Mean absolute Error(mae) for test  is 28.8%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*The mean_squared_errorr(mse) of the Train is 12.5% while the   mean_squared_error(mse) for test  is 12.3%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*The root Mean squared Error(rmse) of the Train is 35.4% while the root Mean squared Error(rmse) for test  is 35.1%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*r2_score is 51.1%  that is to say our model explains a 51.1% variance in  Price​</a:t>
            </a:r>
          </a:p>
        </p:txBody>
      </p:sp>
      <p:pic>
        <p:nvPicPr>
          <p:cNvPr id="150" name="Picture Placeholder 149">
            <a:extLst>
              <a:ext uri="{FF2B5EF4-FFF2-40B4-BE49-F238E27FC236}">
                <a16:creationId xmlns:a16="http://schemas.microsoft.com/office/drawing/2014/main" id="{FB8FDEA3-5342-4AA3-BD01-617F25717C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93867" y="1793155"/>
            <a:ext cx="5502132" cy="406224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85E29-C32E-49F4-9417-C2C1934B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CFDDC-0123-4F38-A130-41DA1479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268C4-FA36-44D9-B49A-C2B51810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6266357-58CA-479D-8E3B-7CBCA9707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867" y="498951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7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B8C7-AC14-4901-BE3A-1D3FD91D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289" y="961925"/>
            <a:ext cx="3472430" cy="657882"/>
          </a:xfrm>
        </p:spPr>
        <p:txBody>
          <a:bodyPr/>
          <a:lstStyle/>
          <a:p>
            <a:r>
              <a:rPr lang="en-US" dirty="0"/>
              <a:t>BIVARIATE ANALYSIS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7154081-610B-4176-B278-E51EED63A9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4321" b="24321"/>
          <a:stretch>
            <a:fillRect/>
          </a:stretch>
        </p:blipFill>
        <p:spPr>
          <a:xfrm>
            <a:off x="74427" y="1997613"/>
            <a:ext cx="6534607" cy="365890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5D0D0-E34E-49B3-9AC1-3EA60292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AAAA1-FD55-4623-9E84-4DDCB325D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BD7CD-8278-485C-8C3C-834B96BD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AD0C95-0D03-432C-B842-237D4E4748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09034" y="1619807"/>
            <a:ext cx="5293260" cy="23780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For most houses built in the $20th$ century *i.e.* 1900-early 1990s houses were in Very good condition.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* For most houses built from the beginning of the $21st$ century, the condition is Average. There seems to be a decline in condition of houses built over time</a:t>
            </a:r>
          </a:p>
        </p:txBody>
      </p:sp>
    </p:spTree>
    <p:extLst>
      <p:ext uri="{BB962C8B-B14F-4D97-AF65-F5344CB8AC3E}">
        <p14:creationId xmlns:p14="http://schemas.microsoft.com/office/powerpoint/2010/main" val="62098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498E64-6451-4E0A-BE2B-4D44D7FC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6" y="1600200"/>
            <a:ext cx="3460549" cy="20650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br>
              <a:rPr lang="en-US" noProof="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noProof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noProof="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4C4064-B69B-4ECE-8110-639CB21C90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1460" y="2554622"/>
            <a:ext cx="4606159" cy="22212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plots above, we can observe that some of the relationships within the variable are linear while other are non-linear.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A525C-AEDE-43EA-858A-37E4183E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2CEE3-4E08-4106-AC43-0E32E79C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4012-3B10-4CDC-9117-E08BA2B1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4F8E67A2-3653-4198-B991-CB2E6DD893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515" r="9515"/>
          <a:stretch>
            <a:fillRect/>
          </a:stretch>
        </p:blipFill>
        <p:spPr>
          <a:xfrm>
            <a:off x="5143153" y="1563462"/>
            <a:ext cx="6924170" cy="5294538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5CA27DB-763F-4204-AB38-99B14B0967AE}"/>
              </a:ext>
            </a:extLst>
          </p:cNvPr>
          <p:cNvSpPr txBox="1"/>
          <p:nvPr/>
        </p:nvSpPr>
        <p:spPr>
          <a:xfrm>
            <a:off x="746483" y="503607"/>
            <a:ext cx="6373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noProof="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How ``price`` and the other variables relate and  created in the ``</a:t>
            </a:r>
            <a:r>
              <a:rPr lang="en-US" sz="1800" b="1" noProof="0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numerical_list</a:t>
            </a:r>
            <a:r>
              <a:rPr lang="en-US" sz="1800" b="1" noProof="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`` created above</a:t>
            </a:r>
            <a:r>
              <a:rPr lang="en-US" sz="1800" noProof="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726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1944A9-FD87-4ADB-BC13-44BB7AD0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Conclusion</a:t>
            </a:r>
          </a:p>
        </p:txBody>
      </p:sp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B9E9DD8A-3636-40F3-B90A-638534A1C5F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47641" y="4120055"/>
            <a:ext cx="3513083" cy="1185839"/>
          </a:xfrm>
        </p:spPr>
        <p:txBody>
          <a:bodyPr/>
          <a:lstStyle/>
          <a:p>
            <a:r>
              <a:rPr lang="en-US" dirty="0"/>
              <a:t>Virtual communication will be more common in the next 5 years. 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DECE2-F5B0-4F58-B516-6473B15D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D41EE-C782-4F2D-90DF-C2FD4A0B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F5660-F6B8-485C-94CC-0A886850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4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F6DF3-0B2C-48F4-84C5-8BE6E776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521D2B-CD31-4A54-BE37-3FF98E24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A3768-72BA-45A5-BB16-3C00F498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8DE5F1-6A78-4275-AF3C-B09B229689E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2C769-297D-4EFB-92EF-18E4ADD42D4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14AD85-74DD-4ADB-8CB5-0DB86A4E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32154" y="5105481"/>
            <a:ext cx="2981328" cy="523708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9971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0E5B711B-1FB9-410F-85EA-CD7D435A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548CC941-7974-4E89-9125-7894B65CF1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9158" y="2838122"/>
            <a:ext cx="1786759" cy="430923"/>
          </a:xfrm>
        </p:spPr>
        <p:txBody>
          <a:bodyPr/>
          <a:lstStyle/>
          <a:p>
            <a:r>
              <a:rPr lang="en-US" dirty="0"/>
              <a:t>Text messages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50202FC6-8464-4C3A-A97B-059318AA7B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029158" y="3379435"/>
            <a:ext cx="1786759" cy="430923"/>
          </a:xfrm>
        </p:spPr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FE54D197-DB5B-4916-8290-50781985C9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29158" y="3928699"/>
            <a:ext cx="1786759" cy="430923"/>
          </a:xfrm>
        </p:spPr>
        <p:txBody>
          <a:bodyPr/>
          <a:lstStyle/>
          <a:p>
            <a:r>
              <a:rPr lang="en-US" dirty="0"/>
              <a:t>Message boards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835A6A0-CE7A-4139-A925-E2FAB1B4AC0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029158" y="4476966"/>
            <a:ext cx="1786759" cy="430923"/>
          </a:xfrm>
        </p:spPr>
        <p:txBody>
          <a:bodyPr/>
          <a:lstStyle/>
          <a:p>
            <a:r>
              <a:rPr lang="en-US" dirty="0"/>
              <a:t>Virtual reality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245475-1B71-4703-9CF9-FEAF0660FB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98588" y="1307183"/>
            <a:ext cx="1783393" cy="1783055"/>
          </a:xfrm>
        </p:spPr>
        <p:txBody>
          <a:bodyPr/>
          <a:lstStyle/>
          <a:p>
            <a:r>
              <a:rPr lang="en-US" dirty="0"/>
              <a:t>9%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AE5D9-247F-4825-9722-831B6BACD7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8588" y="3703828"/>
            <a:ext cx="1783393" cy="1783055"/>
          </a:xfrm>
        </p:spPr>
        <p:txBody>
          <a:bodyPr/>
          <a:lstStyle/>
          <a:p>
            <a:r>
              <a:rPr lang="en-US" dirty="0"/>
              <a:t>23%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770995-5DE1-4FE3-943D-2F759408E7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33309" y="1307183"/>
            <a:ext cx="1783393" cy="1783055"/>
          </a:xfrm>
        </p:spPr>
        <p:txBody>
          <a:bodyPr/>
          <a:lstStyle/>
          <a:p>
            <a:r>
              <a:rPr lang="en-US" dirty="0"/>
              <a:t>10%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335305-FA42-475B-AF65-FAE5AE124F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3309" y="3703828"/>
            <a:ext cx="1783393" cy="1783055"/>
          </a:xfrm>
        </p:spPr>
        <p:txBody>
          <a:bodyPr/>
          <a:lstStyle/>
          <a:p>
            <a:r>
              <a:rPr lang="en-US" dirty="0"/>
              <a:t>58%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2CE6A6-DF77-472D-A1D1-E774E694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287583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F04AA3-DE45-473C-BCB0-FB487EE57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3419968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813B6D-1DAF-48CA-9640-03182B160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3969949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6DA090-00E3-489F-AF35-0FE8B534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4517499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0DC4AF96-5F3F-49A5-BD0F-BEE2E6F08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174809"/>
              </p:ext>
            </p:extLst>
          </p:nvPr>
        </p:nvGraphicFramePr>
        <p:xfrm>
          <a:off x="5612956" y="119433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1FE0AF13-4574-4ECD-95F5-065A26E4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536387"/>
              </p:ext>
            </p:extLst>
          </p:nvPr>
        </p:nvGraphicFramePr>
        <p:xfrm>
          <a:off x="8317197" y="119433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DFBC6C8A-B962-4A76-B3BD-D6B663485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642735"/>
              </p:ext>
            </p:extLst>
          </p:nvPr>
        </p:nvGraphicFramePr>
        <p:xfrm>
          <a:off x="5612956" y="359607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AE955C42-2466-4683-8B3A-32F47379E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150374"/>
              </p:ext>
            </p:extLst>
          </p:nvPr>
        </p:nvGraphicFramePr>
        <p:xfrm>
          <a:off x="8317197" y="359607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4A231-EBE1-43E3-A79C-842314B6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EA5F9-AB64-4410-9739-01B80644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D176-B0F5-49FE-A0C1-060088DD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61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rn Conference PPT_TM78544816_Win32_JC_v2.potx" id="{35CB27CA-E61E-4531-88B2-D5572B8A3A01}" vid="{854ED03E-8373-4C81-B2CB-0118884FF5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C34B31-7353-4357-814E-0E5916A110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DE3569-F02A-48B1-8F6E-F11E8BF87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9B3369-3F0F-499C-9EE7-8EC46B6E8A7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conference presentation</Template>
  <TotalTime>103</TotalTime>
  <Words>644</Words>
  <Application>Microsoft Office PowerPoint</Application>
  <PresentationFormat>Widescreen</PresentationFormat>
  <Paragraphs>163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Consolas</vt:lpstr>
      <vt:lpstr>Times New Roman</vt:lpstr>
      <vt:lpstr>Tisa Offc Serif Pro</vt:lpstr>
      <vt:lpstr>Univers Light</vt:lpstr>
      <vt:lpstr>Univers LT Std 45 Light</vt:lpstr>
      <vt:lpstr>Office Theme</vt:lpstr>
      <vt:lpstr>King County Real Estate </vt:lpstr>
      <vt:lpstr>Overview</vt:lpstr>
      <vt:lpstr>PowerPoint Presentation</vt:lpstr>
      <vt:lpstr>Actual Vs Predicted Price </vt:lpstr>
      <vt:lpstr>BIVARIATE ANALYSIS</vt:lpstr>
      <vt:lpstr>   </vt:lpstr>
      <vt:lpstr>Conclusion</vt:lpstr>
      <vt:lpstr>Recommendation</vt:lpstr>
      <vt:lpstr>Recommendation</vt:lpstr>
      <vt:lpstr>Proposed Solution</vt:lpstr>
      <vt:lpstr>Comparing Contoso to the competition​</vt:lpstr>
      <vt:lpstr>History</vt:lpstr>
      <vt:lpstr>Key takeaways​</vt:lpstr>
      <vt:lpstr>Tips for businesses​</vt:lpstr>
      <vt:lpstr>Call to action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Real Estate</dc:title>
  <dc:creator>edna wanjiku</dc:creator>
  <cp:lastModifiedBy>edna wanjiku</cp:lastModifiedBy>
  <cp:revision>9</cp:revision>
  <dcterms:created xsi:type="dcterms:W3CDTF">2023-04-20T09:35:36Z</dcterms:created>
  <dcterms:modified xsi:type="dcterms:W3CDTF">2023-04-20T11:19:16Z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